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5326" r:id="rId1"/>
  </p:sldMasterIdLst>
  <p:sldIdLst>
    <p:sldId id="256" r:id="rId2"/>
    <p:sldId id="257" r:id="rId3"/>
    <p:sldId id="258" r:id="rId4"/>
    <p:sldId id="270" r:id="rId5"/>
    <p:sldId id="290" r:id="rId6"/>
    <p:sldId id="271" r:id="rId7"/>
    <p:sldId id="304" r:id="rId8"/>
    <p:sldId id="302" r:id="rId9"/>
    <p:sldId id="272" r:id="rId10"/>
    <p:sldId id="306" r:id="rId11"/>
    <p:sldId id="303" r:id="rId12"/>
    <p:sldId id="286" r:id="rId13"/>
    <p:sldId id="314" r:id="rId14"/>
    <p:sldId id="260" r:id="rId15"/>
    <p:sldId id="291" r:id="rId16"/>
    <p:sldId id="274" r:id="rId17"/>
    <p:sldId id="275" r:id="rId18"/>
    <p:sldId id="285" r:id="rId19"/>
    <p:sldId id="297" r:id="rId20"/>
    <p:sldId id="298" r:id="rId21"/>
    <p:sldId id="276" r:id="rId22"/>
    <p:sldId id="278" r:id="rId23"/>
    <p:sldId id="315" r:id="rId24"/>
    <p:sldId id="279" r:id="rId25"/>
    <p:sldId id="319" r:id="rId26"/>
    <p:sldId id="326" r:id="rId27"/>
    <p:sldId id="280" r:id="rId28"/>
    <p:sldId id="321" r:id="rId29"/>
    <p:sldId id="325" r:id="rId30"/>
    <p:sldId id="282" r:id="rId31"/>
    <p:sldId id="283" r:id="rId32"/>
    <p:sldId id="324" r:id="rId33"/>
    <p:sldId id="322" r:id="rId34"/>
    <p:sldId id="323" r:id="rId35"/>
    <p:sldId id="284" r:id="rId36"/>
    <p:sldId id="331" r:id="rId37"/>
    <p:sldId id="273" r:id="rId38"/>
    <p:sldId id="259" r:id="rId39"/>
    <p:sldId id="327" r:id="rId40"/>
    <p:sldId id="296" r:id="rId41"/>
    <p:sldId id="294" r:id="rId42"/>
    <p:sldId id="311" r:id="rId43"/>
    <p:sldId id="310" r:id="rId44"/>
    <p:sldId id="312" r:id="rId45"/>
    <p:sldId id="318" r:id="rId46"/>
    <p:sldId id="333" r:id="rId47"/>
    <p:sldId id="262" r:id="rId48"/>
    <p:sldId id="330" r:id="rId49"/>
    <p:sldId id="264" r:id="rId50"/>
    <p:sldId id="335" r:id="rId51"/>
    <p:sldId id="334" r:id="rId52"/>
    <p:sldId id="299" r:id="rId53"/>
    <p:sldId id="305" r:id="rId54"/>
    <p:sldId id="332" r:id="rId55"/>
    <p:sldId id="269" r:id="rId56"/>
    <p:sldId id="267" r:id="rId57"/>
    <p:sldId id="328" r:id="rId58"/>
    <p:sldId id="329" r:id="rId59"/>
    <p:sldId id="316" r:id="rId60"/>
    <p:sldId id="288" r:id="rId61"/>
    <p:sldId id="292" r:id="rId62"/>
    <p:sldId id="289" r:id="rId6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10C12E22-6FA1-4F9D-B254-01D84C85CDA2}">
          <p14:sldIdLst>
            <p14:sldId id="256"/>
            <p14:sldId id="257"/>
            <p14:sldId id="258"/>
            <p14:sldId id="270"/>
          </p14:sldIdLst>
        </p14:section>
        <p14:section name="Previous Work" id="{BEBDB4BA-F8EA-46FC-B093-53FE30933373}">
          <p14:sldIdLst>
            <p14:sldId id="290"/>
            <p14:sldId id="271"/>
            <p14:sldId id="304"/>
            <p14:sldId id="302"/>
            <p14:sldId id="272"/>
            <p14:sldId id="306"/>
            <p14:sldId id="303"/>
          </p14:sldIdLst>
        </p14:section>
        <p14:section name="Approach" id="{FA270E32-BDC6-4665-9F58-23B513A3F700}">
          <p14:sldIdLst>
            <p14:sldId id="286"/>
            <p14:sldId id="314"/>
          </p14:sldIdLst>
        </p14:section>
        <p14:section name="Basic Effects" id="{125461F6-8576-4F50-BC47-C431E7FD96B7}">
          <p14:sldIdLst>
            <p14:sldId id="260"/>
            <p14:sldId id="291"/>
            <p14:sldId id="274"/>
            <p14:sldId id="275"/>
            <p14:sldId id="285"/>
            <p14:sldId id="297"/>
            <p14:sldId id="298"/>
            <p14:sldId id="276"/>
            <p14:sldId id="278"/>
            <p14:sldId id="315"/>
            <p14:sldId id="279"/>
            <p14:sldId id="319"/>
            <p14:sldId id="326"/>
            <p14:sldId id="280"/>
            <p14:sldId id="321"/>
            <p14:sldId id="325"/>
          </p14:sldIdLst>
        </p14:section>
        <p14:section name="Defocus and Motion Blur" id="{1E55EB46-B06D-46D7-AAF1-D0DD0571721E}">
          <p14:sldIdLst>
            <p14:sldId id="282"/>
            <p14:sldId id="283"/>
            <p14:sldId id="324"/>
            <p14:sldId id="322"/>
            <p14:sldId id="323"/>
            <p14:sldId id="284"/>
            <p14:sldId id="331"/>
          </p14:sldIdLst>
        </p14:section>
        <p14:section name="Optical Aberrations" id="{EBD49939-E0EB-4A40-9CD2-A9CF77A3450F}">
          <p14:sldIdLst>
            <p14:sldId id="273"/>
            <p14:sldId id="259"/>
            <p14:sldId id="327"/>
            <p14:sldId id="296"/>
            <p14:sldId id="294"/>
            <p14:sldId id="311"/>
            <p14:sldId id="310"/>
            <p14:sldId id="312"/>
            <p14:sldId id="318"/>
            <p14:sldId id="333"/>
            <p14:sldId id="262"/>
            <p14:sldId id="330"/>
            <p14:sldId id="264"/>
            <p14:sldId id="335"/>
            <p14:sldId id="334"/>
          </p14:sldIdLst>
        </p14:section>
        <p14:section name="Analysis and Conclusion" id="{7361A3BA-C16B-4FED-BDCE-01A77E00209F}">
          <p14:sldIdLst>
            <p14:sldId id="299"/>
            <p14:sldId id="305"/>
            <p14:sldId id="332"/>
            <p14:sldId id="269"/>
            <p14:sldId id="267"/>
            <p14:sldId id="328"/>
            <p14:sldId id="329"/>
            <p14:sldId id="316"/>
            <p14:sldId id="288"/>
            <p14:sldId id="292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800" cap="small" baseline="0"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4BDF68E2-58F2-4D09-BE8B-E3BD06533059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208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97333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97618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66017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84542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521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14650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701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671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80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4000" b="0" cap="small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85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589769"/>
            <a:ext cx="3813048" cy="42150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1589769"/>
            <a:ext cx="3813048" cy="4215039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746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645" y="1603378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59017"/>
            <a:ext cx="3813048" cy="3532182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1603378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259017"/>
            <a:ext cx="3813048" cy="3532182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850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760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400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85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19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9144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83871"/>
            <a:ext cx="7772400" cy="422256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8624D31-43A5-475A-80CF-332C9F6DCF35}" type="datetimeFigureOut">
              <a:rPr lang="en-US" smtClean="0"/>
              <a:t>5/13/2013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6060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327" r:id="rId1"/>
    <p:sldLayoutId id="2147485328" r:id="rId2"/>
    <p:sldLayoutId id="2147485329" r:id="rId3"/>
    <p:sldLayoutId id="2147485330" r:id="rId4"/>
    <p:sldLayoutId id="2147485331" r:id="rId5"/>
    <p:sldLayoutId id="2147485332" r:id="rId6"/>
    <p:sldLayoutId id="2147485333" r:id="rId7"/>
    <p:sldLayoutId id="2147485334" r:id="rId8"/>
    <p:sldLayoutId id="2147485335" r:id="rId9"/>
    <p:sldLayoutId id="2147485336" r:id="rId10"/>
    <p:sldLayoutId id="2147485337" r:id="rId11"/>
    <p:sldLayoutId id="2147485338" r:id="rId12"/>
    <p:sldLayoutId id="2147485339" r:id="rId13"/>
    <p:sldLayoutId id="2147485340" r:id="rId14"/>
    <p:sldLayoutId id="2147485341" r:id="rId15"/>
    <p:sldLayoutId id="2147485342" r:id="rId16"/>
    <p:sldLayoutId id="2147485343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small" baseline="0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lnSpc>
          <a:spcPct val="125000"/>
        </a:lnSpc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lnSpc>
          <a:spcPct val="125000"/>
        </a:lnSpc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lnSpc>
          <a:spcPct val="125000"/>
        </a:lnSpc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lnSpc>
          <a:spcPct val="125000"/>
        </a:lnSpc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lnSpc>
          <a:spcPct val="125000"/>
        </a:lnSpc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eiss.com/C12567A8003B8B6F/EmbedTitelIntern/CLN_35_Bokeh_EN/$File/CLN35_Bokeh_en.pdf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toothwalker.org/optics.html" TargetMode="External"/><Relationship Id="rId2" Type="http://schemas.openxmlformats.org/officeDocument/2006/relationships/hyperlink" Target="http://en.wikipedia.org/" TargetMode="Externa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Realistic Camera Model for Real-time Rendering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Okka Kyaw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9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Post-processing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GPU Gems (2004)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McGuire et al. (2012)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416425" y="2610463"/>
            <a:ext cx="3813175" cy="2829287"/>
          </a:xfrm>
          <a:prstGeom prst="rect">
            <a:avLst/>
          </a:prstGeom>
        </p:spPr>
      </p:pic>
      <p:pic>
        <p:nvPicPr>
          <p:cNvPr id="3074" name="Picture 2" descr="http://http.developer.nvidia.com/GPUGems/elementLinks/fig23-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97284"/>
            <a:ext cx="3813175" cy="285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54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effect has to be manually simulated, and the effects have to be combined and applied in the right order</a:t>
            </a:r>
          </a:p>
          <a:p>
            <a:r>
              <a:rPr lang="en-US" dirty="0"/>
              <a:t>Significantly faster than raytracing</a:t>
            </a:r>
          </a:p>
        </p:txBody>
      </p:sp>
    </p:spTree>
    <p:extLst>
      <p:ext uri="{BB962C8B-B14F-4D97-AF65-F5344CB8AC3E}">
        <p14:creationId xmlns:p14="http://schemas.microsoft.com/office/powerpoint/2010/main" val="424164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Simulate each camera effect using post-processing</a:t>
            </a:r>
          </a:p>
          <a:p>
            <a:r>
              <a:rPr lang="en-US" dirty="0" smtClean="0"/>
              <a:t>Take advantage of hardware acceleration by implementing the effects as shaders</a:t>
            </a:r>
          </a:p>
          <a:p>
            <a:pPr lvl="1"/>
            <a:r>
              <a:rPr lang="en-US" dirty="0" smtClean="0"/>
              <a:t>Uses DirectX and HLSL shaders, but the same approach could be implemented in OpenGL with GLSL</a:t>
            </a:r>
          </a:p>
        </p:txBody>
      </p:sp>
    </p:spTree>
    <p:extLst>
      <p:ext uri="{BB962C8B-B14F-4D97-AF65-F5344CB8AC3E}">
        <p14:creationId xmlns:p14="http://schemas.microsoft.com/office/powerpoint/2010/main" val="48396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each topic</a:t>
            </a:r>
          </a:p>
          <a:p>
            <a:pPr lvl="1"/>
            <a:r>
              <a:rPr lang="en-US" dirty="0" smtClean="0"/>
              <a:t>Brief overview</a:t>
            </a:r>
          </a:p>
          <a:p>
            <a:pPr lvl="1"/>
            <a:r>
              <a:rPr lang="en-US" dirty="0" smtClean="0"/>
              <a:t>Any implementation details</a:t>
            </a:r>
          </a:p>
          <a:p>
            <a:pPr lvl="1"/>
            <a:r>
              <a:rPr lang="en-US" dirty="0" smtClean="0"/>
              <a:t>Images of what the output is supposed to look like</a:t>
            </a:r>
          </a:p>
          <a:p>
            <a:pPr lvl="1"/>
            <a:r>
              <a:rPr lang="en-US" dirty="0" smtClean="0"/>
              <a:t>Images of the output from the renderer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73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Photographic Optics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73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lenses are compound lenses, made up of several simple lenses</a:t>
            </a:r>
          </a:p>
          <a:p>
            <a:r>
              <a:rPr lang="en-US" dirty="0" smtClean="0"/>
              <a:t>The entire lens systems can be analyzed as a single entity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16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Focal Length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i="1" dirty="0" smtClean="0"/>
              <a:t>f</a:t>
            </a:r>
            <a:r>
              <a:rPr lang="en-US" dirty="0" smtClean="0"/>
              <a:t> = focal length</a:t>
            </a:r>
          </a:p>
          <a:p>
            <a:r>
              <a:rPr lang="en-US" dirty="0" smtClean="0"/>
              <a:t>Distance from the lens to the point where incoming collimated light (light whose rays are parallel) is focused</a:t>
            </a:r>
          </a:p>
          <a:p>
            <a:r>
              <a:rPr lang="en-US" dirty="0" smtClean="0"/>
              <a:t>Describes how strongly the lens system converges light</a:t>
            </a:r>
          </a:p>
          <a:p>
            <a:endParaRPr lang="en-US" dirty="0" smtClean="0"/>
          </a:p>
        </p:txBody>
      </p:sp>
      <p:pic>
        <p:nvPicPr>
          <p:cNvPr id="1026" name="Picture 2" descr="http://upload.wikimedia.org/wikipedia/commons/thumb/8/8b/Focal-length.svg/1000px-Focal-length.svg.pn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63"/>
          <a:stretch/>
        </p:blipFill>
        <p:spPr bwMode="auto">
          <a:xfrm>
            <a:off x="4780995" y="1589769"/>
            <a:ext cx="3547459" cy="2743851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93912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of View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How much of the scene can be imaged by the camera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Used to calculate the field of view for the projection matrix</a:t>
            </a:r>
            <a:endParaRPr lang="en-US" dirty="0"/>
          </a:p>
        </p:txBody>
      </p:sp>
      <p:pic>
        <p:nvPicPr>
          <p:cNvPr id="8" name="Picture 4" descr="http://upload.wikimedia.org/wikipedia/commons/thumb/7/72/Angle_of_view.svg/500px-Angle_of_view.svg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230" y="1589769"/>
            <a:ext cx="3813175" cy="3149682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591104"/>
            <a:ext cx="3795816" cy="1259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0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Focusing a Lens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842054"/>
            <a:ext cx="7772400" cy="2964386"/>
          </a:xfrm>
        </p:spPr>
        <p:txBody>
          <a:bodyPr/>
          <a:lstStyle/>
          <a:p>
            <a:r>
              <a:rPr lang="en-US" i="1" dirty="0" smtClean="0"/>
              <a:t>u</a:t>
            </a:r>
            <a:r>
              <a:rPr lang="en-US" dirty="0" smtClean="0"/>
              <a:t> = distance from lens to focal plane</a:t>
            </a:r>
          </a:p>
          <a:p>
            <a:r>
              <a:rPr lang="en-US" i="1" dirty="0"/>
              <a:t>v</a:t>
            </a:r>
            <a:r>
              <a:rPr lang="en-US" dirty="0" smtClean="0"/>
              <a:t> = distance from lens to image plane</a:t>
            </a:r>
          </a:p>
          <a:p>
            <a:r>
              <a:rPr lang="en-US" dirty="0" smtClean="0"/>
              <a:t>When focused at infinity, </a:t>
            </a:r>
            <a:r>
              <a:rPr lang="en-US" i="1" dirty="0" smtClean="0"/>
              <a:t>v</a:t>
            </a:r>
            <a:r>
              <a:rPr lang="en-US" dirty="0" smtClean="0"/>
              <a:t> = </a:t>
            </a:r>
            <a:r>
              <a:rPr lang="en-US" i="1" dirty="0" smtClean="0"/>
              <a:t>f</a:t>
            </a:r>
          </a:p>
          <a:p>
            <a:r>
              <a:rPr lang="en-US" dirty="0" smtClean="0"/>
              <a:t>When focused closer to the lens, </a:t>
            </a:r>
            <a:r>
              <a:rPr lang="en-US" i="1" dirty="0" smtClean="0"/>
              <a:t>v</a:t>
            </a:r>
            <a:r>
              <a:rPr lang="en-US" dirty="0" smtClean="0"/>
              <a:t> increases and field of view will vary as a function of </a:t>
            </a:r>
            <a:r>
              <a:rPr lang="en-US" i="1" dirty="0" smtClean="0"/>
              <a:t>v</a:t>
            </a:r>
            <a:r>
              <a:rPr lang="en-US" dirty="0" smtClean="0"/>
              <a:t> instead of </a:t>
            </a:r>
            <a:r>
              <a:rPr lang="en-US" i="1" dirty="0" smtClean="0"/>
              <a:t>f</a:t>
            </a:r>
          </a:p>
          <a:p>
            <a:r>
              <a:rPr lang="en-US" dirty="0" smtClean="0"/>
              <a:t>Affects defocus blur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4976" y="1524001"/>
            <a:ext cx="2311511" cy="122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05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Focusing a Lens</a:t>
            </a:r>
            <a:endParaRPr lang="en-US" dirty="0"/>
          </a:p>
        </p:txBody>
      </p:sp>
      <p:pic>
        <p:nvPicPr>
          <p:cNvPr id="18" name="Content Placeholder 1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06800" y="1512535"/>
            <a:ext cx="4627563" cy="3375729"/>
          </a:xfrm>
          <a:prstGeom prst="rect">
            <a:avLst/>
          </a:prstGeom>
        </p:spPr>
      </p:pic>
      <p:sp>
        <p:nvSpPr>
          <p:cNvPr id="20" name="Text Placeholder 1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50mm lens focused at </a:t>
            </a:r>
            <a:r>
              <a:rPr lang="en-US" dirty="0" smtClean="0"/>
              <a:t>infinity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80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dirty="0" smtClean="0"/>
              <a:t>esults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9845" y="1584325"/>
            <a:ext cx="7507110" cy="4222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00588" y="5867399"/>
            <a:ext cx="3685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Simulating a Zeiss Planar T* 1.4/50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16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Focusing a Lens</a:t>
            </a:r>
            <a:endParaRPr lang="en-US" dirty="0"/>
          </a:p>
        </p:txBody>
      </p:sp>
      <p:pic>
        <p:nvPicPr>
          <p:cNvPr id="8" name="Content Placeholder 1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06800" y="1512535"/>
            <a:ext cx="4627563" cy="337572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50mm lens focused at 0.7 meters</a:t>
            </a:r>
          </a:p>
          <a:p>
            <a:r>
              <a:rPr lang="en-US" dirty="0" smtClean="0"/>
              <a:t>(aperture of </a:t>
            </a:r>
            <a:r>
              <a:rPr lang="en-US" i="1" dirty="0" smtClean="0"/>
              <a:t>f</a:t>
            </a:r>
            <a:r>
              <a:rPr lang="en-US" dirty="0" smtClean="0"/>
              <a:t>/22 to keep everything in focus)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Exposure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Aperture</a:t>
            </a:r>
          </a:p>
          <a:p>
            <a:pPr lvl="1"/>
            <a:r>
              <a:rPr lang="en-US" dirty="0" smtClean="0"/>
              <a:t>Controls how much light passes through the lens system</a:t>
            </a:r>
          </a:p>
          <a:p>
            <a:pPr lvl="1"/>
            <a:r>
              <a:rPr lang="en-US" dirty="0" smtClean="0"/>
              <a:t>Measured as the ratio of a lens’ aperture diameter to its focal length </a:t>
            </a:r>
          </a:p>
          <a:p>
            <a:pPr lvl="1"/>
            <a:r>
              <a:rPr lang="en-US" i="1" dirty="0" smtClean="0"/>
              <a:t>N</a:t>
            </a:r>
            <a:r>
              <a:rPr lang="en-US" dirty="0" smtClean="0"/>
              <a:t> = </a:t>
            </a:r>
            <a:r>
              <a:rPr lang="en-US" i="1" dirty="0" smtClean="0"/>
              <a:t>f</a:t>
            </a:r>
            <a:r>
              <a:rPr lang="en-US" dirty="0" smtClean="0"/>
              <a:t>-number</a:t>
            </a:r>
          </a:p>
          <a:p>
            <a:r>
              <a:rPr lang="en-US" dirty="0" smtClean="0"/>
              <a:t>Shutter</a:t>
            </a:r>
          </a:p>
          <a:p>
            <a:pPr lvl="1"/>
            <a:r>
              <a:rPr lang="en-US" dirty="0" smtClean="0"/>
              <a:t>Controls how long the film or sensor is exposed</a:t>
            </a:r>
          </a:p>
        </p:txBody>
      </p:sp>
    </p:spTree>
    <p:extLst>
      <p:ext uri="{BB962C8B-B14F-4D97-AF65-F5344CB8AC3E}">
        <p14:creationId xmlns:p14="http://schemas.microsoft.com/office/powerpoint/2010/main" val="62697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Exposure Calculation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82815"/>
            <a:ext cx="7772400" cy="2623625"/>
          </a:xfrm>
        </p:spPr>
        <p:txBody>
          <a:bodyPr/>
          <a:lstStyle/>
          <a:p>
            <a:r>
              <a:rPr lang="en-US" i="1" dirty="0" smtClean="0"/>
              <a:t>E</a:t>
            </a:r>
            <a:r>
              <a:rPr lang="en-US" dirty="0" smtClean="0"/>
              <a:t> = </a:t>
            </a:r>
            <a:r>
              <a:rPr lang="en-US" dirty="0" err="1" smtClean="0"/>
              <a:t>illuminance</a:t>
            </a:r>
            <a:endParaRPr lang="en-US" dirty="0" smtClean="0"/>
          </a:p>
          <a:p>
            <a:r>
              <a:rPr lang="en-US" i="1" dirty="0" smtClean="0"/>
              <a:t>L</a:t>
            </a:r>
            <a:r>
              <a:rPr lang="en-US" dirty="0" smtClean="0"/>
              <a:t> = incoming luminance</a:t>
            </a:r>
          </a:p>
          <a:p>
            <a:r>
              <a:rPr lang="en-US" i="1" dirty="0" smtClean="0"/>
              <a:t>T</a:t>
            </a:r>
            <a:r>
              <a:rPr lang="en-US" dirty="0" smtClean="0"/>
              <a:t> = lens transmittance</a:t>
            </a:r>
          </a:p>
          <a:p>
            <a:r>
              <a:rPr lang="en-US" i="1" dirty="0" smtClean="0"/>
              <a:t>N</a:t>
            </a:r>
            <a:r>
              <a:rPr lang="en-US" dirty="0" smtClean="0"/>
              <a:t> = f-number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5781" y="1591503"/>
            <a:ext cx="2295238" cy="15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49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Exposure Calculation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82815"/>
            <a:ext cx="7772400" cy="2623625"/>
          </a:xfrm>
        </p:spPr>
        <p:txBody>
          <a:bodyPr/>
          <a:lstStyle/>
          <a:p>
            <a:r>
              <a:rPr lang="en-US" i="1" dirty="0" smtClean="0"/>
              <a:t>H</a:t>
            </a:r>
            <a:r>
              <a:rPr lang="en-US" dirty="0" smtClean="0"/>
              <a:t> = exposure</a:t>
            </a:r>
            <a:endParaRPr lang="en-US" i="1" dirty="0" smtClean="0"/>
          </a:p>
          <a:p>
            <a:r>
              <a:rPr lang="en-US" i="1" dirty="0" smtClean="0"/>
              <a:t>E</a:t>
            </a:r>
            <a:r>
              <a:rPr lang="en-US" dirty="0" smtClean="0"/>
              <a:t> = </a:t>
            </a:r>
            <a:r>
              <a:rPr lang="en-US" dirty="0" err="1" smtClean="0"/>
              <a:t>illuminance</a:t>
            </a:r>
            <a:endParaRPr lang="en-US" dirty="0" smtClean="0"/>
          </a:p>
          <a:p>
            <a:r>
              <a:rPr lang="en-US" i="1" dirty="0" smtClean="0"/>
              <a:t>t</a:t>
            </a:r>
            <a:r>
              <a:rPr lang="en-US" dirty="0" smtClean="0"/>
              <a:t> = exposure duration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9114" y="1886741"/>
            <a:ext cx="2628571" cy="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0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Vignetting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Reduction in image brightness as you move away from the image center</a:t>
            </a:r>
          </a:p>
          <a:p>
            <a:r>
              <a:rPr lang="en-US" dirty="0" smtClean="0"/>
              <a:t>Natural vignetting</a:t>
            </a:r>
          </a:p>
          <a:p>
            <a:pPr lvl="1"/>
            <a:r>
              <a:rPr lang="en-US" dirty="0" err="1" smtClean="0"/>
              <a:t>Illuminance</a:t>
            </a:r>
            <a:r>
              <a:rPr lang="en-US" dirty="0" smtClean="0"/>
              <a:t> is affected by the angle at which light enters the lens</a:t>
            </a:r>
          </a:p>
          <a:p>
            <a:pPr lvl="1"/>
            <a:r>
              <a:rPr lang="en-US" dirty="0" smtClean="0"/>
              <a:t>cos</a:t>
            </a:r>
            <a:r>
              <a:rPr lang="en-US" baseline="30000" dirty="0" smtClean="0"/>
              <a:t>4</a:t>
            </a:r>
            <a:r>
              <a:rPr lang="en-US" dirty="0" smtClean="0"/>
              <a:t> </a:t>
            </a:r>
            <a:r>
              <a:rPr lang="el-GR" dirty="0" smtClean="0"/>
              <a:t>θ</a:t>
            </a:r>
            <a:r>
              <a:rPr lang="en-US" dirty="0" smtClean="0"/>
              <a:t> law of illumination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8205" y="3972607"/>
            <a:ext cx="2467246" cy="102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1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Vignetting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Provided by lens manufacturers as a plot of transmittance and off-axis distance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9055" y="2694891"/>
            <a:ext cx="3588689" cy="346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95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Vignetting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transmittance graph to darken the output image</a:t>
            </a:r>
            <a:endParaRPr lang="en-US" dirty="0"/>
          </a:p>
        </p:txBody>
      </p:sp>
      <p:pic>
        <p:nvPicPr>
          <p:cNvPr id="4" name="Picture 4" descr="http://toothwalker.org/optics/vignetting/wal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" t="1574" r="51759" b="2953"/>
          <a:stretch/>
        </p:blipFill>
        <p:spPr bwMode="auto">
          <a:xfrm>
            <a:off x="1000124" y="2590800"/>
            <a:ext cx="2276835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883" y="2590800"/>
            <a:ext cx="421441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5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Film/Sensor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Film has a non-linear response to light</a:t>
            </a:r>
          </a:p>
          <a:p>
            <a:r>
              <a:rPr lang="en-US" dirty="0" smtClean="0"/>
              <a:t>Characteristic curve</a:t>
            </a:r>
          </a:p>
          <a:p>
            <a:pPr lvl="1"/>
            <a:r>
              <a:rPr lang="en-US" dirty="0" smtClean="0"/>
              <a:t>Plot of film opacity and log exposure</a:t>
            </a:r>
            <a:endParaRPr lang="en-US" dirty="0"/>
          </a:p>
        </p:txBody>
      </p:sp>
      <p:pic>
        <p:nvPicPr>
          <p:cNvPr id="8194" name="Picture 2" descr="http://upload.wikimedia.org/wikipedia/commons/8/8f/H%26D_curv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3" t="34625" r="11748" b="39791"/>
          <a:stretch/>
        </p:blipFill>
        <p:spPr bwMode="auto">
          <a:xfrm>
            <a:off x="1800224" y="3343275"/>
            <a:ext cx="5090197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24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Film Grain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grain will be visible in film that is more sensitive in light</a:t>
            </a:r>
          </a:p>
          <a:p>
            <a:r>
              <a:rPr lang="en-US" dirty="0" smtClean="0"/>
              <a:t>Digital sensors don’t have physical grains, but they can have image noise</a:t>
            </a:r>
          </a:p>
        </p:txBody>
      </p:sp>
    </p:spTree>
    <p:extLst>
      <p:ext uri="{BB962C8B-B14F-4D97-AF65-F5344CB8AC3E}">
        <p14:creationId xmlns:p14="http://schemas.microsoft.com/office/powerpoint/2010/main" val="303095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Film Grain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Simulated with random noise</a:t>
            </a:r>
            <a:endParaRPr lang="en-US" dirty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9845" y="2203450"/>
            <a:ext cx="7507110" cy="422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97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/>
              <a:t>camera metaphor makes using 3D graphics systems easier for </a:t>
            </a:r>
            <a:r>
              <a:rPr lang="en-US" dirty="0" smtClean="0"/>
              <a:t>users who </a:t>
            </a:r>
            <a:r>
              <a:rPr lang="en-US" dirty="0"/>
              <a:t>are already familiar with </a:t>
            </a:r>
            <a:r>
              <a:rPr lang="en-US" dirty="0" smtClean="0"/>
              <a:t>cameras</a:t>
            </a:r>
          </a:p>
          <a:p>
            <a:r>
              <a:rPr lang="en-US" dirty="0" smtClean="0"/>
              <a:t>The </a:t>
            </a:r>
            <a:r>
              <a:rPr lang="en-US" dirty="0"/>
              <a:t>principles behind </a:t>
            </a:r>
            <a:r>
              <a:rPr lang="en-US" dirty="0" smtClean="0"/>
              <a:t>3D graphics </a:t>
            </a:r>
            <a:r>
              <a:rPr lang="en-US" dirty="0"/>
              <a:t>are easier to explain when related to real </a:t>
            </a:r>
            <a:r>
              <a:rPr lang="en-US" dirty="0" smtClean="0"/>
              <a:t>cameras</a:t>
            </a:r>
          </a:p>
          <a:p>
            <a:r>
              <a:rPr lang="en-US" dirty="0"/>
              <a:t>Can be used when merging computer-generated imagery with recorded imagery (e.g. for augmented reality or special effects)</a:t>
            </a:r>
          </a:p>
          <a:p>
            <a:pPr lvl="1"/>
            <a:r>
              <a:rPr lang="en-US" dirty="0"/>
              <a:t>The computer-generated imagery needs to use a camera model similar to that of the real </a:t>
            </a:r>
            <a:r>
              <a:rPr lang="en-US" dirty="0" smtClean="0"/>
              <a:t>camera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90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Defocus Blur and Motion Blur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65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Defocus Blur</a:t>
            </a:r>
            <a:endParaRPr lang="en-US" dirty="0"/>
          </a:p>
        </p:txBody>
      </p:sp>
      <p:pic>
        <p:nvPicPr>
          <p:cNvPr id="9218" name="Picture 2" descr="http://upload.wikimedia.org/wikipedia/commons/thumb/c/cb/Circle_of_confusion_calculation_diagram.svg/1000px-Circle_of_confusion_calculation_diagram.svg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" t="6385" r="2818" b="26453"/>
          <a:stretch/>
        </p:blipFill>
        <p:spPr bwMode="auto">
          <a:xfrm>
            <a:off x="828675" y="1524001"/>
            <a:ext cx="7400925" cy="239077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4094380"/>
            <a:ext cx="7772400" cy="180159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85750" indent="-285750" algn="l" defTabSz="457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An object point that is not in focus is imaged as a blur </a:t>
            </a:r>
            <a:r>
              <a:rPr lang="en-US" dirty="0" smtClean="0"/>
              <a:t>patch (a circle of confusion)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95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Circle of Confusion Size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91910"/>
            <a:ext cx="7772400" cy="2751689"/>
          </a:xfrm>
        </p:spPr>
        <p:txBody>
          <a:bodyPr>
            <a:normAutofit/>
          </a:bodyPr>
          <a:lstStyle/>
          <a:p>
            <a:r>
              <a:rPr lang="en-US" i="1" dirty="0" smtClean="0"/>
              <a:t>C</a:t>
            </a:r>
            <a:r>
              <a:rPr lang="en-US" dirty="0" smtClean="0"/>
              <a:t> = diameter of circle of confusion</a:t>
            </a:r>
          </a:p>
          <a:p>
            <a:r>
              <a:rPr lang="en-US" i="1" dirty="0" smtClean="0"/>
              <a:t>u</a:t>
            </a:r>
            <a:r>
              <a:rPr lang="en-US" dirty="0" smtClean="0"/>
              <a:t> = distance from lens to focal plane</a:t>
            </a:r>
          </a:p>
          <a:p>
            <a:r>
              <a:rPr lang="en-US" i="1" dirty="0" smtClean="0"/>
              <a:t>v</a:t>
            </a:r>
            <a:r>
              <a:rPr lang="en-US" dirty="0" smtClean="0"/>
              <a:t> = distance from lens to image plane</a:t>
            </a:r>
          </a:p>
          <a:p>
            <a:r>
              <a:rPr lang="en-US" i="1" dirty="0" smtClean="0"/>
              <a:t>S</a:t>
            </a:r>
            <a:r>
              <a:rPr lang="en-US" dirty="0" smtClean="0"/>
              <a:t> = distance from lens to defocused point</a:t>
            </a:r>
          </a:p>
          <a:p>
            <a:r>
              <a:rPr lang="en-US" i="1" dirty="0" smtClean="0"/>
              <a:t>N</a:t>
            </a:r>
            <a:r>
              <a:rPr lang="en-US" dirty="0" smtClean="0"/>
              <a:t> = </a:t>
            </a:r>
            <a:r>
              <a:rPr lang="en-US" i="1" dirty="0" smtClean="0"/>
              <a:t>f</a:t>
            </a:r>
            <a:r>
              <a:rPr lang="en-US" dirty="0" smtClean="0"/>
              <a:t>-number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4759" y="1609435"/>
            <a:ext cx="3457282" cy="149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25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Bokeh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shape and quality of </a:t>
            </a:r>
            <a:r>
              <a:rPr lang="en-US" dirty="0" smtClean="0"/>
              <a:t>the defocused blur is </a:t>
            </a:r>
            <a:r>
              <a:rPr lang="en-US" dirty="0"/>
              <a:t>known as bokeh</a:t>
            </a:r>
          </a:p>
          <a:p>
            <a:pPr lvl="1"/>
            <a:r>
              <a:rPr lang="en-US" dirty="0" smtClean="0"/>
              <a:t>The bokeh shape is determined by the shape of the aperture</a:t>
            </a:r>
          </a:p>
          <a:p>
            <a:pPr lvl="1"/>
            <a:r>
              <a:rPr lang="en-US" dirty="0" smtClean="0"/>
              <a:t>The distribution of light across the blur patch is affected by spherical aberration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687" y="3551383"/>
            <a:ext cx="1882201" cy="18698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144" y="3551383"/>
            <a:ext cx="1882200" cy="186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1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Hexagonal Bokeh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4138" t="37915" r="49922" b="29303"/>
          <a:stretch/>
        </p:blipFill>
        <p:spPr>
          <a:xfrm>
            <a:off x="2433637" y="1583871"/>
            <a:ext cx="3819525" cy="441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Motion Blur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Objects that are in motion for the duration of the exposure will be blurred in the output image</a:t>
            </a:r>
          </a:p>
          <a:p>
            <a:r>
              <a:rPr lang="en-US" dirty="0" smtClean="0"/>
              <a:t>Long exposure photography</a:t>
            </a:r>
          </a:p>
          <a:p>
            <a:pPr lvl="1"/>
            <a:r>
              <a:rPr lang="en-US" dirty="0"/>
              <a:t>Shutter can be left open for an extended period of time to capture motion </a:t>
            </a:r>
            <a:r>
              <a:rPr lang="en-US" dirty="0" smtClean="0"/>
              <a:t>trails</a:t>
            </a:r>
          </a:p>
          <a:p>
            <a:pPr lvl="1"/>
            <a:r>
              <a:rPr lang="en-US" dirty="0" smtClean="0"/>
              <a:t>Simulated by accumulating the output images into a render target, applying an appropriate blend factor so that each frame is weighted correctly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34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Exposure Motion Blur</a:t>
            </a:r>
            <a:endParaRPr lang="en-US" dirty="0"/>
          </a:p>
        </p:txBody>
      </p:sp>
      <p:pic>
        <p:nvPicPr>
          <p:cNvPr id="6" name="Picture 4" descr="http://upload.wikimedia.org/wikipedia/commons/thumb/2/26/London_bus_and_telephone_box_on_Haymarket.jpg/1024px-London_bus_and_telephone_box_on_Haymarke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25609"/>
            <a:ext cx="3813175" cy="254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6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r="44843"/>
          <a:stretch/>
        </p:blipFill>
        <p:spPr>
          <a:xfrm>
            <a:off x="4416425" y="1752919"/>
            <a:ext cx="3813175" cy="388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9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Aberrations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Imperfections in the way lenses refract light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7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Spherical Aberration (SA)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Positive SA: occurs in an uncorrected lens when the lens margins focus rays closer to the lens than the lens center</a:t>
            </a:r>
          </a:p>
          <a:p>
            <a:pPr lvl="1"/>
            <a:r>
              <a:rPr lang="en-US" dirty="0" smtClean="0"/>
              <a:t>Foreground blur patch will have a dark core surrounded by a bright ring</a:t>
            </a:r>
          </a:p>
          <a:p>
            <a:pPr lvl="1"/>
            <a:r>
              <a:rPr lang="en-US" dirty="0" smtClean="0"/>
              <a:t>Background blur patch will have a bright core fading out towards the edges</a:t>
            </a:r>
          </a:p>
          <a:p>
            <a:r>
              <a:rPr lang="en-US" dirty="0" smtClean="0"/>
              <a:t>When overcorrection is applied, the effect on foreground and background blurs are swapped</a:t>
            </a:r>
          </a:p>
        </p:txBody>
      </p:sp>
    </p:spTree>
    <p:extLst>
      <p:ext uri="{BB962C8B-B14F-4D97-AF65-F5344CB8AC3E}">
        <p14:creationId xmlns:p14="http://schemas.microsoft.com/office/powerpoint/2010/main" val="418927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Spherical Aberration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Simulated by modulating the bokeh with a texture representing the light distribution</a:t>
            </a:r>
            <a:endParaRPr lang="en-US" dirty="0"/>
          </a:p>
        </p:txBody>
      </p:sp>
      <p:pic>
        <p:nvPicPr>
          <p:cNvPr id="14" name="Picture 2" descr="Blurring of a d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61717"/>
            <a:ext cx="48768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43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realistic camera </a:t>
            </a:r>
            <a:r>
              <a:rPr lang="en-US" dirty="0"/>
              <a:t>model for real-time computer </a:t>
            </a:r>
            <a:r>
              <a:rPr lang="en-US" dirty="0" smtClean="0"/>
              <a:t>graphics</a:t>
            </a:r>
          </a:p>
          <a:p>
            <a:pPr lvl="1"/>
            <a:r>
              <a:rPr lang="en-US" dirty="0" smtClean="0"/>
              <a:t>Take in a set of parameters for the configuration of a real camera</a:t>
            </a:r>
            <a:endParaRPr lang="en-US" dirty="0"/>
          </a:p>
          <a:p>
            <a:pPr lvl="1"/>
            <a:r>
              <a:rPr lang="en-US" dirty="0" smtClean="0"/>
              <a:t>Simulate defocus blur, motion blur, and third order lens aberrations simultaneously</a:t>
            </a:r>
          </a:p>
          <a:p>
            <a:pPr lvl="1"/>
            <a:r>
              <a:rPr lang="en-US" dirty="0" smtClean="0"/>
              <a:t>Apply lens </a:t>
            </a:r>
            <a:r>
              <a:rPr lang="en-US" dirty="0"/>
              <a:t>and exposure equations from </a:t>
            </a:r>
            <a:r>
              <a:rPr lang="en-US" dirty="0" smtClean="0"/>
              <a:t>photographic optics in </a:t>
            </a:r>
            <a:r>
              <a:rPr lang="en-US" dirty="0"/>
              <a:t>a post-processing step to the output from a </a:t>
            </a:r>
            <a:r>
              <a:rPr lang="en-US" dirty="0" smtClean="0"/>
              <a:t>rasterizer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61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 Defocus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29645" y="1595140"/>
            <a:ext cx="3540603" cy="576262"/>
          </a:xfrm>
        </p:spPr>
        <p:txBody>
          <a:bodyPr/>
          <a:lstStyle/>
          <a:p>
            <a:r>
              <a:rPr lang="en-US" dirty="0" smtClean="0"/>
              <a:t>Zero SA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Positive SA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20950"/>
          <a:stretch/>
        </p:blipFill>
        <p:spPr>
          <a:xfrm>
            <a:off x="729642" y="2259016"/>
            <a:ext cx="3694176" cy="3110409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t="14407" b="29386"/>
          <a:stretch/>
        </p:blipFill>
        <p:spPr>
          <a:xfrm>
            <a:off x="4711119" y="2259015"/>
            <a:ext cx="3707593" cy="311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1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Defocus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29645" y="1595140"/>
            <a:ext cx="3540603" cy="576262"/>
          </a:xfrm>
        </p:spPr>
        <p:txBody>
          <a:bodyPr/>
          <a:lstStyle/>
          <a:p>
            <a:r>
              <a:rPr lang="en-US" dirty="0" smtClean="0"/>
              <a:t>Zero SA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Negative SA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20950"/>
          <a:stretch/>
        </p:blipFill>
        <p:spPr>
          <a:xfrm>
            <a:off x="729642" y="2259016"/>
            <a:ext cx="3694176" cy="3110409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t="43094"/>
          <a:stretch/>
        </p:blipFill>
        <p:spPr>
          <a:xfrm>
            <a:off x="4711119" y="2259016"/>
            <a:ext cx="3662007" cy="311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0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Zero Spherical Aberration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45" y="1584325"/>
            <a:ext cx="7507110" cy="4222750"/>
          </a:xfrm>
        </p:spPr>
      </p:pic>
    </p:spTree>
    <p:extLst>
      <p:ext uri="{BB962C8B-B14F-4D97-AF65-F5344CB8AC3E}">
        <p14:creationId xmlns:p14="http://schemas.microsoft.com/office/powerpoint/2010/main" val="403443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Positive Spherical Aberration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45" y="1584325"/>
            <a:ext cx="7507110" cy="4222750"/>
          </a:xfrm>
        </p:spPr>
      </p:pic>
    </p:spTree>
    <p:extLst>
      <p:ext uri="{BB962C8B-B14F-4D97-AF65-F5344CB8AC3E}">
        <p14:creationId xmlns:p14="http://schemas.microsoft.com/office/powerpoint/2010/main" val="209569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Spherical Aberration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45" y="1584325"/>
            <a:ext cx="7507110" cy="4222750"/>
          </a:xfrm>
        </p:spPr>
      </p:pic>
    </p:spTree>
    <p:extLst>
      <p:ext uri="{BB962C8B-B14F-4D97-AF65-F5344CB8AC3E}">
        <p14:creationId xmlns:p14="http://schemas.microsoft.com/office/powerpoint/2010/main" val="187979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Astigmatism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Occurs when rays traveling along the plane containing the optical axis (tangential rays) focus at a different distance than rays along the plane orthogonal to that (sagittal rays)</a:t>
            </a:r>
            <a:endParaRPr lang="en-US" dirty="0"/>
          </a:p>
        </p:txBody>
      </p:sp>
      <p:pic>
        <p:nvPicPr>
          <p:cNvPr id="7172" name="Picture 4" descr="http://upload.wikimedia.org/wikipedia/commons/thumb/b/b3/Astigmatism.svg/1000px-Astigmatism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5" y="3124988"/>
            <a:ext cx="6130925" cy="3163558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329049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Astigmatism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Visualized on a wheel, either the rims or the spokes are in focus, but not both at the same time</a:t>
            </a:r>
            <a:endParaRPr lang="en-US" dirty="0"/>
          </a:p>
        </p:txBody>
      </p:sp>
      <p:pic>
        <p:nvPicPr>
          <p:cNvPr id="4" name="Picture 2" descr="A spoked whe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150" y="2680742"/>
            <a:ext cx="5524500" cy="20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65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Astigmatism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Measured on a plot of focal offset from the image plane and off-axis distance</a:t>
            </a:r>
            <a:endParaRPr lang="en-US" dirty="0"/>
          </a:p>
        </p:txBody>
      </p:sp>
      <p:pic>
        <p:nvPicPr>
          <p:cNvPr id="4" name="Picture 2" descr="http://toothwalker.org/optics/astigmatism/surfac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488" y="2507792"/>
            <a:ext cx="6249824" cy="401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81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Astigmatism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Simulated by applying the appropriate amount of radial blur along the sagittal and tangential vectors</a:t>
            </a:r>
            <a:endParaRPr lang="en-US" dirty="0"/>
          </a:p>
        </p:txBody>
      </p:sp>
      <p:pic>
        <p:nvPicPr>
          <p:cNvPr id="17412" name="Picture 4" descr="Target with white dots at center foc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77721"/>
            <a:ext cx="3743325" cy="245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0" t="6036" r="11368" b="6563"/>
          <a:stretch/>
        </p:blipFill>
        <p:spPr>
          <a:xfrm>
            <a:off x="4371975" y="2777721"/>
            <a:ext cx="3857625" cy="245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24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Distortion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Occurs when image magnification changes as a function of off-axis distance</a:t>
            </a:r>
          </a:p>
          <a:p>
            <a:r>
              <a:rPr lang="en-US" dirty="0" smtClean="0"/>
              <a:t>Mainly causes straight lines to appear curved</a:t>
            </a:r>
            <a:endParaRPr lang="en-US" dirty="0"/>
          </a:p>
        </p:txBody>
      </p:sp>
      <p:pic>
        <p:nvPicPr>
          <p:cNvPr id="22530" name="Picture 2" descr="http://upload.wikimedia.org/wikipedia/commons/thumb/6/63/Barrel_distortion.svg/500px-Barrel_distortion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3168649"/>
            <a:ext cx="3336925" cy="3336925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22532" name="Picture 4" descr="http://upload.wikimedia.org/wikipedia/commons/thumb/5/5b/Pincushion_distortion.svg/500px-Pincushion_distortion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3168649"/>
            <a:ext cx="3336925" cy="3336925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08653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Work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Distortion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Provided by lens manufacturers as a plot of transmittance and off-axis distance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497" y="2586681"/>
            <a:ext cx="3641805" cy="391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5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Distortion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Simulated by applying an offset along the </a:t>
            </a:r>
            <a:r>
              <a:rPr lang="en-US" dirty="0"/>
              <a:t>radial vector </a:t>
            </a:r>
            <a:r>
              <a:rPr lang="en-US" dirty="0" smtClean="0"/>
              <a:t>when sampling </a:t>
            </a:r>
            <a:r>
              <a:rPr lang="en-US" dirty="0"/>
              <a:t>the source image </a:t>
            </a:r>
            <a:r>
              <a:rPr lang="en-US" dirty="0" smtClean="0"/>
              <a:t>for </a:t>
            </a:r>
            <a:r>
              <a:rPr lang="en-US" dirty="0" err="1" smtClean="0"/>
              <a:t>postprocessing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9135" t="6660" r="12506" b="7634"/>
          <a:stretch/>
        </p:blipFill>
        <p:spPr>
          <a:xfrm>
            <a:off x="1476375" y="2653747"/>
            <a:ext cx="5734050" cy="380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8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and Conclusion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9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Intel Core i7-3635QM</a:t>
            </a:r>
          </a:p>
          <a:p>
            <a:pPr lvl="1"/>
            <a:r>
              <a:rPr lang="en-US" dirty="0" smtClean="0"/>
              <a:t>2.40 GHz (four cores)</a:t>
            </a:r>
          </a:p>
          <a:p>
            <a:pPr lvl="1"/>
            <a:r>
              <a:rPr lang="en-US" dirty="0" smtClean="0"/>
              <a:t>Intel HD Graphics 4000</a:t>
            </a:r>
          </a:p>
          <a:p>
            <a:pPr lvl="2"/>
            <a:r>
              <a:rPr lang="en-US" dirty="0" smtClean="0"/>
              <a:t>Approximately equivalent to a mid-range laptop graphics card</a:t>
            </a:r>
          </a:p>
          <a:p>
            <a:r>
              <a:rPr lang="en-US" dirty="0" smtClean="0"/>
              <a:t>Worst case performance test</a:t>
            </a:r>
          </a:p>
          <a:p>
            <a:pPr lvl="1"/>
            <a:r>
              <a:rPr lang="en-US" dirty="0" smtClean="0"/>
              <a:t>Defocus blur on the entire image, with astigmatic blur, distortion, and vignetting applied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37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1280x720</a:t>
            </a:r>
          </a:p>
          <a:p>
            <a:pPr lvl="1"/>
            <a:r>
              <a:rPr lang="en-US" dirty="0"/>
              <a:t>All effects except defocus blur: </a:t>
            </a:r>
            <a:r>
              <a:rPr lang="en-US" dirty="0" smtClean="0"/>
              <a:t>60 </a:t>
            </a:r>
            <a:r>
              <a:rPr lang="en-US" dirty="0"/>
              <a:t>frames per second</a:t>
            </a:r>
          </a:p>
          <a:p>
            <a:pPr lvl="1"/>
            <a:r>
              <a:rPr lang="en-US" dirty="0" smtClean="0"/>
              <a:t>Worst case: 28 frames per second</a:t>
            </a:r>
          </a:p>
          <a:p>
            <a:r>
              <a:rPr lang="en-US" dirty="0" smtClean="0"/>
              <a:t>1920x1080</a:t>
            </a:r>
          </a:p>
          <a:p>
            <a:pPr lvl="1"/>
            <a:r>
              <a:rPr lang="en-US" dirty="0" smtClean="0"/>
              <a:t>All effects except defocus blur: 30 frames per second</a:t>
            </a:r>
            <a:endParaRPr lang="en-US" dirty="0"/>
          </a:p>
          <a:p>
            <a:pPr lvl="1"/>
            <a:r>
              <a:rPr lang="en-US" dirty="0"/>
              <a:t>Worst case: </a:t>
            </a:r>
            <a:r>
              <a:rPr lang="en-US" dirty="0" smtClean="0"/>
              <a:t>15 </a:t>
            </a:r>
            <a:r>
              <a:rPr lang="en-US" dirty="0"/>
              <a:t>frames per </a:t>
            </a:r>
            <a:r>
              <a:rPr lang="en-US" dirty="0" smtClean="0"/>
              <a:t>second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07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condensed set of </a:t>
            </a:r>
            <a:r>
              <a:rPr lang="en-US" dirty="0" smtClean="0"/>
              <a:t>optics equations </a:t>
            </a:r>
            <a:r>
              <a:rPr lang="en-US" dirty="0"/>
              <a:t>that are directly applicable to </a:t>
            </a:r>
            <a:r>
              <a:rPr lang="en-US" dirty="0" smtClean="0"/>
              <a:t>virtual camera </a:t>
            </a:r>
            <a:r>
              <a:rPr lang="en-US" dirty="0"/>
              <a:t>models</a:t>
            </a:r>
          </a:p>
          <a:p>
            <a:r>
              <a:rPr lang="en-US" dirty="0"/>
              <a:t> A parameter-based model for describing and reproducing third </a:t>
            </a:r>
            <a:r>
              <a:rPr lang="en-US" dirty="0" smtClean="0"/>
              <a:t>order lens </a:t>
            </a:r>
            <a:r>
              <a:rPr lang="en-US" dirty="0"/>
              <a:t>aberrations</a:t>
            </a:r>
          </a:p>
          <a:p>
            <a:r>
              <a:rPr lang="en-US" dirty="0"/>
              <a:t> A flexible long-exposure model that allows the exposure to be </a:t>
            </a:r>
            <a:r>
              <a:rPr lang="en-US" dirty="0" smtClean="0"/>
              <a:t>started and </a:t>
            </a:r>
            <a:r>
              <a:rPr lang="en-US" dirty="0"/>
              <a:t>stopped arbitrarily while allowing for easy control over the </a:t>
            </a:r>
            <a:r>
              <a:rPr lang="en-US" dirty="0" smtClean="0"/>
              <a:t>final exposure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93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95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Unimplemented Aberrations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Field curvature</a:t>
            </a:r>
          </a:p>
        </p:txBody>
      </p:sp>
      <p:pic>
        <p:nvPicPr>
          <p:cNvPr id="23554" name="Picture 2" descr="http://upload.wikimedia.org/wikipedia/commons/8/8d/Baader_Rowe_Coma_Corrector_Comparis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" t="4333" r="53667" b="28000"/>
          <a:stretch/>
        </p:blipFill>
        <p:spPr bwMode="auto">
          <a:xfrm>
            <a:off x="771525" y="2126796"/>
            <a:ext cx="2085975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28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Unimplemented Aberrations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Chromatic </a:t>
            </a:r>
            <a:r>
              <a:rPr lang="en-US" dirty="0"/>
              <a:t>(and </a:t>
            </a:r>
            <a:r>
              <a:rPr lang="en-US" dirty="0" err="1"/>
              <a:t>spherochromatic</a:t>
            </a:r>
            <a:r>
              <a:rPr lang="en-US" dirty="0"/>
              <a:t>) </a:t>
            </a:r>
            <a:r>
              <a:rPr lang="en-US" dirty="0" smtClean="0"/>
              <a:t>aberration</a:t>
            </a:r>
          </a:p>
        </p:txBody>
      </p:sp>
      <p:pic>
        <p:nvPicPr>
          <p:cNvPr id="24578" name="Picture 2" descr="http://upload.wikimedia.org/wikipedia/commons/6/66/Chromatic_aberration_%28comparison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20264"/>
            <a:ext cx="4029075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691" y="2120264"/>
            <a:ext cx="3486909" cy="248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6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Vignetting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Causes a cat’s eye effect on the defocus blur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976" y="2639242"/>
            <a:ext cx="1326000" cy="1311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976" y="3950242"/>
            <a:ext cx="1326000" cy="1311000"/>
          </a:xfrm>
          <a:prstGeom prst="rect">
            <a:avLst/>
          </a:prstGeom>
        </p:spPr>
      </p:pic>
      <p:pic>
        <p:nvPicPr>
          <p:cNvPr id="14338" name="Picture 2" descr="The cat's eye effec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02"/>
          <a:stretch/>
        </p:blipFill>
        <p:spPr bwMode="auto">
          <a:xfrm>
            <a:off x="2664875" y="3168740"/>
            <a:ext cx="5564725" cy="130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48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Raytracing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Generate an image by tracing the path taken by light rays interacting with a scene</a:t>
            </a:r>
          </a:p>
          <a:p>
            <a:pPr lvl="1"/>
            <a:r>
              <a:rPr lang="en-US" dirty="0" smtClean="0"/>
              <a:t>Usually traced from the camera into the scene as it is more efficient</a:t>
            </a:r>
          </a:p>
          <a:p>
            <a:r>
              <a:rPr lang="en-US" dirty="0" smtClean="0"/>
              <a:t>Simulating camera optics</a:t>
            </a:r>
          </a:p>
          <a:p>
            <a:pPr lvl="1"/>
            <a:r>
              <a:rPr lang="en-US" dirty="0" smtClean="0"/>
              <a:t>Refract rays through the camera’s lens system first</a:t>
            </a:r>
          </a:p>
          <a:p>
            <a:pPr lvl="1"/>
            <a:r>
              <a:rPr lang="en-US" dirty="0" smtClean="0"/>
              <a:t>Adds a small, constant amount to rendering time</a:t>
            </a:r>
          </a:p>
        </p:txBody>
      </p:sp>
    </p:spTree>
    <p:extLst>
      <p:ext uri="{BB962C8B-B14F-4D97-AF65-F5344CB8AC3E}">
        <p14:creationId xmlns:p14="http://schemas.microsoft.com/office/powerpoint/2010/main" val="331566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Sidney F. Ray. </a:t>
            </a:r>
            <a:r>
              <a:rPr lang="en-US" i="1" dirty="0"/>
              <a:t>Applied Photographic Optics</a:t>
            </a:r>
            <a:r>
              <a:rPr lang="en-US" dirty="0"/>
              <a:t>. Focal Press, 2002.</a:t>
            </a:r>
          </a:p>
          <a:p>
            <a:r>
              <a:rPr lang="en-US" dirty="0" smtClean="0"/>
              <a:t>H</a:t>
            </a:r>
            <a:r>
              <a:rPr lang="en-US" dirty="0"/>
              <a:t>. H. </a:t>
            </a:r>
            <a:r>
              <a:rPr lang="en-US" dirty="0" err="1"/>
              <a:t>Nasse</a:t>
            </a:r>
            <a:r>
              <a:rPr lang="en-US" dirty="0"/>
              <a:t>. Depth of Field and Bokeh. 2010. URL: </a:t>
            </a:r>
            <a:r>
              <a:rPr lang="en-US" dirty="0">
                <a:hlinkClick r:id="rId2"/>
              </a:rPr>
              <a:t>http://www.zeiss.com/C12567A8003B8B6F/EmbedTitelIntern/CLN_35_Bokeh_EN/$</a:t>
            </a:r>
            <a:r>
              <a:rPr lang="en-US" dirty="0" smtClean="0">
                <a:hlinkClick r:id="rId2"/>
              </a:rPr>
              <a:t>File/CLN35_Bokeh_en.pdf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5565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http://en.wikipedia.org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toothwalker.org/optics.html</a:t>
            </a:r>
            <a:endParaRPr lang="en-US" dirty="0" smtClean="0"/>
          </a:p>
          <a:p>
            <a:r>
              <a:rPr lang="en-US" dirty="0" smtClean="0"/>
              <a:t>Additional </a:t>
            </a:r>
            <a:r>
              <a:rPr lang="en-US" dirty="0"/>
              <a:t>resources: See paper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56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Raytracing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Kolb et al. (1995)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2482504"/>
            <a:ext cx="3813175" cy="308520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Lee et al. (2010)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416425" y="2591138"/>
            <a:ext cx="3813175" cy="286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56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Raytracing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the refraction through the lenses is calculated accurately, </a:t>
            </a:r>
            <a:r>
              <a:rPr lang="en-US" dirty="0" smtClean="0"/>
              <a:t>all of the expected aberrations will appear in the output</a:t>
            </a:r>
          </a:p>
          <a:p>
            <a:r>
              <a:rPr lang="en-US" dirty="0" smtClean="0"/>
              <a:t>Raytracing </a:t>
            </a:r>
            <a:r>
              <a:rPr lang="en-US" dirty="0"/>
              <a:t>is computationally expensive</a:t>
            </a:r>
          </a:p>
          <a:p>
            <a:pPr lvl="1"/>
            <a:r>
              <a:rPr lang="en-US" dirty="0"/>
              <a:t>A large number of samples are required to simulate defocus and motion </a:t>
            </a:r>
            <a:r>
              <a:rPr lang="en-US" dirty="0" smtClean="0"/>
              <a:t>blur</a:t>
            </a:r>
          </a:p>
        </p:txBody>
      </p:sp>
    </p:spTree>
    <p:extLst>
      <p:ext uri="{BB962C8B-B14F-4D97-AF65-F5344CB8AC3E}">
        <p14:creationId xmlns:p14="http://schemas.microsoft.com/office/powerpoint/2010/main" val="291677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the output from a rasterizer, and modify it in a post-processing step</a:t>
            </a:r>
          </a:p>
          <a:p>
            <a:r>
              <a:rPr lang="en-US" dirty="0" smtClean="0"/>
              <a:t>Apply lens and optics equations to analytically determine the parameters for the post-processed effects</a:t>
            </a:r>
          </a:p>
        </p:txBody>
      </p:sp>
    </p:spTree>
    <p:extLst>
      <p:ext uri="{BB962C8B-B14F-4D97-AF65-F5344CB8AC3E}">
        <p14:creationId xmlns:p14="http://schemas.microsoft.com/office/powerpoint/2010/main" val="332783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1127</TotalTime>
  <Words>1339</Words>
  <Application>Microsoft Office PowerPoint</Application>
  <PresentationFormat>On-screen Show (4:3)</PresentationFormat>
  <Paragraphs>200</Paragraphs>
  <Slides>62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6" baseType="lpstr">
      <vt:lpstr>Arial</vt:lpstr>
      <vt:lpstr>Segoe UI</vt:lpstr>
      <vt:lpstr>Segoe UI Light</vt:lpstr>
      <vt:lpstr>Celestial</vt:lpstr>
      <vt:lpstr>A Realistic Camera Model for Real-time Rendering</vt:lpstr>
      <vt:lpstr>Results</vt:lpstr>
      <vt:lpstr>Motivation</vt:lpstr>
      <vt:lpstr>Goal</vt:lpstr>
      <vt:lpstr>Previous Work</vt:lpstr>
      <vt:lpstr>Raytracing</vt:lpstr>
      <vt:lpstr>Raytracing</vt:lpstr>
      <vt:lpstr>Raytracing</vt:lpstr>
      <vt:lpstr>Post-processing</vt:lpstr>
      <vt:lpstr>Post-processing</vt:lpstr>
      <vt:lpstr>Post-processing</vt:lpstr>
      <vt:lpstr>Approach</vt:lpstr>
      <vt:lpstr>Agenda</vt:lpstr>
      <vt:lpstr>Photographic Optics</vt:lpstr>
      <vt:lpstr>Lenses</vt:lpstr>
      <vt:lpstr>Focal Length</vt:lpstr>
      <vt:lpstr>Field of View</vt:lpstr>
      <vt:lpstr>Focusing a Lens</vt:lpstr>
      <vt:lpstr>Focusing a Lens</vt:lpstr>
      <vt:lpstr>Focusing a Lens</vt:lpstr>
      <vt:lpstr>Exposure Control</vt:lpstr>
      <vt:lpstr>Exposure Calculation</vt:lpstr>
      <vt:lpstr>Exposure Calculation</vt:lpstr>
      <vt:lpstr>Vignetting</vt:lpstr>
      <vt:lpstr>Natural Vignetting</vt:lpstr>
      <vt:lpstr>Natural Vignetting</vt:lpstr>
      <vt:lpstr>Film/Sensor</vt:lpstr>
      <vt:lpstr>Film Grain</vt:lpstr>
      <vt:lpstr>Film Grain</vt:lpstr>
      <vt:lpstr>Defocus Blur and Motion Blur</vt:lpstr>
      <vt:lpstr>Defocus Blur</vt:lpstr>
      <vt:lpstr>Circle of Confusion Size</vt:lpstr>
      <vt:lpstr>Bokeh</vt:lpstr>
      <vt:lpstr>Hexagonal Bokeh</vt:lpstr>
      <vt:lpstr>Motion Blur</vt:lpstr>
      <vt:lpstr>Long Exposure Motion Blur</vt:lpstr>
      <vt:lpstr>Optical Aberrations</vt:lpstr>
      <vt:lpstr>Spherical Aberration (SA)</vt:lpstr>
      <vt:lpstr>Spherical Aberration</vt:lpstr>
      <vt:lpstr>Background Defocus</vt:lpstr>
      <vt:lpstr>Background Defocus</vt:lpstr>
      <vt:lpstr>Zero Spherical Aberration</vt:lpstr>
      <vt:lpstr>Positive Spherical Aberration</vt:lpstr>
      <vt:lpstr>Negative Spherical Aberration</vt:lpstr>
      <vt:lpstr>Astigmatism</vt:lpstr>
      <vt:lpstr>Astigmatism</vt:lpstr>
      <vt:lpstr>Astigmatism</vt:lpstr>
      <vt:lpstr>Astigmatism</vt:lpstr>
      <vt:lpstr>Distortion</vt:lpstr>
      <vt:lpstr>Distortion</vt:lpstr>
      <vt:lpstr>Distortion</vt:lpstr>
      <vt:lpstr>Analysis and Conclusion</vt:lpstr>
      <vt:lpstr>Performance</vt:lpstr>
      <vt:lpstr>Performance</vt:lpstr>
      <vt:lpstr>Contributions</vt:lpstr>
      <vt:lpstr>Future Work</vt:lpstr>
      <vt:lpstr>Unimplemented Aberrations</vt:lpstr>
      <vt:lpstr>Unimplemented Aberrations</vt:lpstr>
      <vt:lpstr>Optical Vignetting</vt:lpstr>
      <vt:lpstr>Further Reading</vt:lpstr>
      <vt:lpstr>Image Sources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Okka Kyaw</dc:creator>
  <cp:lastModifiedBy>Okka Kyaw</cp:lastModifiedBy>
  <cp:revision>473</cp:revision>
  <dcterms:created xsi:type="dcterms:W3CDTF">2013-05-11T03:03:09Z</dcterms:created>
  <dcterms:modified xsi:type="dcterms:W3CDTF">2013-05-13T15:54:35Z</dcterms:modified>
</cp:coreProperties>
</file>